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92" r:id="rId34"/>
    <p:sldId id="288" r:id="rId35"/>
    <p:sldId id="289" r:id="rId36"/>
    <p:sldId id="290" r:id="rId37"/>
    <p:sldId id="291" r:id="rId3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7" d="100"/>
          <a:sy n="77" d="100"/>
        </p:scale>
        <p:origin x="10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5870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aba222b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等差中项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7708f8f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上分点5 等差数列的性质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d95638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上分点6 数学文化中的等差数列问题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7025800008f08c2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4a91be8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等差数列的概念及应用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178fa2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等差数列的通项公式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414ab2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等差数列的函数性质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9_1#f06400b5b?vop=1&amp;pid=7178fa220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的所有公共项从小到大排列形成一个新的数列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19_1#f06400b5b?vop=1&amp;pid=7178fa22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20_1#f06400b5b.blank?vop=1&amp;pid=7178fa220&amp;color=0,0,0&amp;vpa=6&amp;vtp=1&amp;bbb=1"/>
              <p:cNvSpPr/>
              <p:nvPr/>
            </p:nvSpPr>
            <p:spPr>
              <a:xfrm>
                <a:off x="9684765" y="1546542"/>
                <a:ext cx="7802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20_1#f06400b5b.blank?vop=1&amp;pid=7178fa220&amp;color=0,0,0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4765" y="1546542"/>
                <a:ext cx="780225" cy="260350"/>
              </a:xfrm>
              <a:prstGeom prst="rect">
                <a:avLst/>
              </a:prstGeom>
              <a:blipFill>
                <a:blip r:embed="rId4"/>
                <a:stretch>
                  <a:fillRect l="-3906" r="-2344" b="-119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21_1#f06400b5b?vop=1&amp;pid=7178fa220&amp;color=0,0,0&amp;vtp=1&amp;bbb=1"/>
              <p:cNvSpPr/>
              <p:nvPr/>
            </p:nvSpPr>
            <p:spPr>
              <a:xfrm>
                <a:off x="832104" y="187579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【解析】易知数列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是以1为首项，2为公差的等差数列，即1,3,5,7,9,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是以4为首项，3为公差的等差数列，即4,7,10,13,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是首项为7，公差为6的等差数列，则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=7+6(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−1)=6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AS.21_1#f06400b5b?vop=1&amp;pid=7178fa22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1192530"/>
              </a:xfrm>
              <a:prstGeom prst="rect">
                <a:avLst/>
              </a:prstGeom>
              <a:blipFill>
                <a:blip r:embed="rId5"/>
                <a:stretch>
                  <a:fillRect l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22_1#f5e0105c9?vop=1&amp;pid=7178fa220&amp;color=0,0,0&amp;vtp=1&amp;bt=1&amp;bbb=1"/>
              <p:cNvSpPr/>
              <p:nvPr/>
            </p:nvSpPr>
            <p:spPr>
              <a:xfrm>
                <a:off x="832104" y="1508760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22_1#f5e0105c9?vop=1&amp;pid=7178fa22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463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23_1#f5e0105c9.blank?vop=1&amp;pid=7178fa220&amp;color=0,0,0&amp;vpa=7&amp;vtp=1&amp;bbb=1&amp;rh=30.61504"/>
              <p:cNvSpPr/>
              <p:nvPr/>
            </p:nvSpPr>
            <p:spPr>
              <a:xfrm>
                <a:off x="8306880" y="1532128"/>
                <a:ext cx="1088327" cy="3888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23_1#f5e0105c9.blank?vop=1&amp;pid=7178fa220&amp;color=0,0,0&amp;vpa=7&amp;vtp=1&amp;bbb=1&amp;rh=30.61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6880" y="1532128"/>
                <a:ext cx="1088327" cy="388811"/>
              </a:xfrm>
              <a:prstGeom prst="rect">
                <a:avLst/>
              </a:prstGeom>
              <a:blipFill>
                <a:blip r:embed="rId4"/>
                <a:stretch>
                  <a:fillRect l="-562"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24_1#f5e0105c9?vop=1&amp;pid=7178fa220&amp;color=0,0,0&amp;vtp=1&amp;bbb=1&amp;hb=1"/>
              <p:cNvSpPr/>
              <p:nvPr/>
            </p:nvSpPr>
            <p:spPr>
              <a:xfrm>
                <a:off x="832104" y="2037525"/>
                <a:ext cx="10533888" cy="1409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∴{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是以1为首项，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3为公差的等差数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=1+3(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−1)=3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AS.24_1#f5e0105c9?vop=1&amp;pid=7178fa22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7525"/>
                <a:ext cx="10533888" cy="1409700"/>
              </a:xfrm>
              <a:prstGeom prst="rect">
                <a:avLst/>
              </a:prstGeom>
              <a:blipFill>
                <a:blip r:embed="rId5"/>
                <a:stretch>
                  <a:fillRect l="-1389" r="-463" b="-38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25_1#47b468f96?vop=1&amp;pid=7178fa220&amp;color=0,0,0&amp;vtp=1&amp;bt=1&amp;bbb=1"/>
              <p:cNvSpPr/>
              <p:nvPr/>
            </p:nvSpPr>
            <p:spPr>
              <a:xfrm>
                <a:off x="832104" y="1508760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25_1#47b468f96?vop=1&amp;pid=7178fa22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463"/>
              </a:xfrm>
              <a:prstGeom prst="rect">
                <a:avLst/>
              </a:prstGeom>
              <a:blipFill>
                <a:blip r:embed="rId3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26_1#664379334?vop=1&amp;pid=47b468f96&amp;color=0,0,0&amp;vtp=1&amp;bbb=1"/>
              <p:cNvSpPr/>
              <p:nvPr/>
            </p:nvSpPr>
            <p:spPr>
              <a:xfrm>
                <a:off x="832104" y="2037525"/>
                <a:ext cx="10533888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（1）证明：数列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26_1#664379334?vop=1&amp;pid=47b468f9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7525"/>
                <a:ext cx="10533888" cy="501015"/>
              </a:xfrm>
              <a:prstGeom prst="rect">
                <a:avLst/>
              </a:prstGeom>
              <a:blipFill>
                <a:blip r:embed="rId4"/>
                <a:stretch>
                  <a:fillRect l="-1389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27_1#664379334?vop=1&amp;pid=47b468f96&amp;color=0,0,0&amp;vtp=1&amp;bbb=1"/>
              <p:cNvSpPr/>
              <p:nvPr/>
            </p:nvSpPr>
            <p:spPr>
              <a:xfrm>
                <a:off x="832104" y="2543810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是首项、公差均为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27_1#664379334?vop=1&amp;pid=47b468f9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43810"/>
                <a:ext cx="10533888" cy="525463"/>
              </a:xfrm>
              <a:prstGeom prst="rect">
                <a:avLst/>
              </a:prstGeom>
              <a:blipFill>
                <a:blip r:embed="rId5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28_1#f2db7c345?vop=1&amp;pid=47b468f96&amp;color=0,0,0&amp;vtp=1&amp;bbb=1"/>
              <p:cNvSpPr/>
              <p:nvPr/>
            </p:nvSpPr>
            <p:spPr>
              <a:xfrm>
                <a:off x="832104" y="307003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28_1#f2db7c345?vop=1&amp;pid=47b468f9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70035"/>
                <a:ext cx="10533888" cy="363855"/>
              </a:xfrm>
              <a:prstGeom prst="rect">
                <a:avLst/>
              </a:prstGeom>
              <a:blipFill>
                <a:blip r:embed="rId6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29_1#f2db7c345?vop=1&amp;pid=47b468f96&amp;color=0,0,0&amp;vtp=1&amp;bbb=1"/>
              <p:cNvSpPr/>
              <p:nvPr/>
            </p:nvSpPr>
            <p:spPr>
              <a:xfrm>
                <a:off x="832104" y="3434525"/>
                <a:ext cx="10533888" cy="9380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【解】由（1）得，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29_1#f2db7c345?vop=1&amp;pid=47b468f9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34525"/>
                <a:ext cx="10533888" cy="938086"/>
              </a:xfrm>
              <a:prstGeom prst="rect">
                <a:avLst/>
              </a:prstGeom>
              <a:blipFill>
                <a:blip r:embed="rId7"/>
                <a:stretch>
                  <a:fillRect l="-1389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0_1#60acfeecd?vop=1&amp;pid=f414ab22b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是公差不为0的无穷等差数列，则“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为递增数列”是“存在正整数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30_1#60acfeecd?vop=1&amp;pid=f414ab22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289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1_1#60acfeecd.bracket?vop=1&amp;pid=f414ab22b&amp;color=0,0,0&amp;vpa=8&amp;vtp=1"/>
          <p:cNvSpPr/>
          <p:nvPr/>
        </p:nvSpPr>
        <p:spPr>
          <a:xfrm>
            <a:off x="12440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30_2#60acfeecd.choices?vop=1&amp;pid=f414ab22b&amp;color=0,0,0&amp;vtp=1&amp;bbb=1"/>
          <p:cNvSpPr/>
          <p:nvPr/>
        </p:nvSpPr>
        <p:spPr>
          <a:xfrm>
            <a:off x="832104" y="2326767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充分而不必要条件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必要而不充分条件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充分必要条件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既不充分也不必要条件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2_1#60acfeecd?vop=1&amp;pid=f414ab22b&amp;color=0,0,0&amp;vtp=1&amp;bbb=1&amp;hb=1"/>
              <p:cNvSpPr/>
              <p:nvPr/>
            </p:nvSpPr>
            <p:spPr>
              <a:xfrm>
                <a:off x="832104" y="3099562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为递增数列，则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从某项开始均为正数；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：存在正整数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，则从某项开始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,矛盾，故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增数列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6_AS.32_1#60acfeecd?vop=1&amp;pid=f414ab22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99562"/>
                <a:ext cx="10533888" cy="1611630"/>
              </a:xfrm>
              <a:prstGeom prst="rect">
                <a:avLst/>
              </a:prstGeom>
              <a:blipFill>
                <a:blip r:embed="rId4"/>
                <a:stretch>
                  <a:fillRect l="-1389" r="-1505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33_1#258d401a2?vop=1&amp;pid=f414ab22b&amp;color=0,0,0&amp;vtp=1&amp;bt=1&amp;bbb=1"/>
              <p:cNvSpPr/>
              <p:nvPr/>
            </p:nvSpPr>
            <p:spPr>
              <a:xfrm>
                <a:off x="832104" y="1508760"/>
                <a:ext cx="10533888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最小时，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33_1#258d401a2?vop=1&amp;pid=f414ab22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653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34_1#258d401a2.blank?vop=1&amp;pid=f414ab22b&amp;color=0,0,0&amp;vpa=9&amp;vtp=1&amp;bbb=1"/>
          <p:cNvSpPr/>
          <p:nvPr/>
        </p:nvSpPr>
        <p:spPr>
          <a:xfrm>
            <a:off x="8089678" y="1645983"/>
            <a:ext cx="433388" cy="2686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35_1#258d401a2?vop=1&amp;pid=f414ab22b&amp;color=0,0,0&amp;vtp=1&amp;bbb=1&amp;hb=1"/>
              <p:cNvSpPr/>
              <p:nvPr/>
            </p:nvSpPr>
            <p:spPr>
              <a:xfrm>
                <a:off x="832104" y="2036889"/>
                <a:ext cx="10533888" cy="16940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×15+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×16+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|&lt;|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最小时，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AS.35_1#258d401a2?vop=1&amp;pid=f414ab22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6889"/>
                <a:ext cx="10533888" cy="1694053"/>
              </a:xfrm>
              <a:prstGeom prst="rect">
                <a:avLst/>
              </a:prstGeom>
              <a:blipFill>
                <a:blip r:embed="rId4"/>
                <a:stretch>
                  <a:fillRect l="-1389" r="-289" b="-50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6_1#b68ec7e5a?vop=1&amp;pid=6aba222b4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若三个数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，4成等差数列，则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36_1#b68ec7e5a?vop=1&amp;pid=6aba222b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7_1#b68ec7e5a.bracket?vop=1&amp;pid=6aba222b4&amp;color=0,0,0&amp;vpa=10&amp;vtp=1"/>
          <p:cNvSpPr/>
          <p:nvPr/>
        </p:nvSpPr>
        <p:spPr>
          <a:xfrm>
            <a:off x="5994749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6_2#b68ec7e5a.choices?vop=1&amp;pid=6aba222b4&amp;color=0,0,0&amp;vtp=1&amp;bbb=1"/>
              <p:cNvSpPr/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23972" algn="l"/>
                    <a:tab pos="5457444" algn="l"/>
                    <a:tab pos="80909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36_2#b68ec7e5a.choices?vop=1&amp;pid=6aba222b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8_1#b68ec7e5a?vop=1&amp;pid=6aba222b4&amp;color=0,0,0&amp;vtp=1&amp;bbb=1"/>
              <p:cNvSpPr/>
              <p:nvPr/>
            </p:nvSpPr>
            <p:spPr>
              <a:xfrm>
                <a:off x="832104" y="2333053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【解析】因为三个数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，4成等差数列，所以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AS.38_1#b68ec7e5a?vop=1&amp;pid=6aba222b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3053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9_1#8b5c3d9c1?vop=1&amp;pid=6aba222b4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的等差中项是4，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的等差中项是5，则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的等差中项是(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39_1#8b5c3d9c1?vop=1&amp;pid=6aba222b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0_1#8b5c3d9c1.bracket?vop=1&amp;pid=6aba222b4&amp;color=0,0,0&amp;vpa=11&amp;vtp=1"/>
          <p:cNvSpPr/>
          <p:nvPr/>
        </p:nvSpPr>
        <p:spPr>
          <a:xfrm>
            <a:off x="10043320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39_2#8b5c3d9c1.choices?vop=1&amp;pid=6aba222b4&amp;color=0,0,0&amp;vtp=1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52522" algn="l"/>
                <a:tab pos="5279644" algn="l"/>
                <a:tab pos="80972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41_1#8b5c3d9c1?vop=1&amp;pid=6aba222b4&amp;color=0,0,0&amp;vtp=1&amp;bbb=1"/>
              <p:cNvSpPr/>
              <p:nvPr/>
            </p:nvSpPr>
            <p:spPr>
              <a:xfrm>
                <a:off x="832104" y="2240280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的等差中项是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AS.41_1#8b5c3d9c1?vop=1&amp;pid=6aba222b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40280"/>
                <a:ext cx="10533888" cy="1257300"/>
              </a:xfrm>
              <a:prstGeom prst="rect">
                <a:avLst/>
              </a:prstGeom>
              <a:blipFill>
                <a:blip r:embed="rId4"/>
                <a:stretch>
                  <a:fillRect l="-1389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42_1#69e402cdf?vop=1&amp;pid=6aba222b4&amp;color=0,0,0&amp;vtp=1&amp;bt=1&amp;bbb=1&amp;hb=1"/>
              <p:cNvSpPr/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中，内角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的对边分别为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，向量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42_1#69e402cdf?vop=1&amp;pid=6aba222b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115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43_1#bcaf26665?vop=1&amp;pid=69e402cdf&amp;color=0,0,0&amp;vtp=1&amp;bbb=1"/>
              <p:cNvSpPr/>
              <p:nvPr/>
            </p:nvSpPr>
            <p:spPr>
              <a:xfrm>
                <a:off x="832104" y="233445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43_1#bcaf26665?vop=1&amp;pid=69e402cd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4450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44_1#bcaf26665?vop=1&amp;pid=69e402cdf&amp;color=0,0,0&amp;vtp=1&amp;bbb=1&amp;hb=1"/>
              <p:cNvSpPr/>
              <p:nvPr/>
            </p:nvSpPr>
            <p:spPr>
              <a:xfrm>
                <a:off x="832104" y="2707767"/>
                <a:ext cx="10533888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【解】由题意得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1" i="1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44_1#bcaf26665?vop=1&amp;pid=69e402cd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767"/>
                <a:ext cx="10533888" cy="2095500"/>
              </a:xfrm>
              <a:prstGeom prst="rect">
                <a:avLst/>
              </a:prstGeom>
              <a:blipFill>
                <a:blip r:embed="rId5"/>
                <a:stretch>
                  <a:fillRect l="-1389" b="-4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5_1#7efe6efdc?vop=1&amp;pid=69e402cdf&amp;color=0,0,0&amp;vtp=1&amp;bt=1&amp;bbb=1"/>
              <p:cNvSpPr/>
              <p:nvPr/>
            </p:nvSpPr>
            <p:spPr>
              <a:xfrm>
                <a:off x="832104" y="1508760"/>
                <a:ext cx="10533888" cy="40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成等差数列，且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5_1#7efe6efdc?vop=1&amp;pid=69e402cd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01447"/>
              </a:xfrm>
              <a:prstGeom prst="rect">
                <a:avLst/>
              </a:prstGeom>
              <a:blipFill>
                <a:blip r:embed="rId3"/>
                <a:stretch>
                  <a:fillRect l="-1389" b="-3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46_1#7efe6efdc?vop=1&amp;pid=69e402cdf&amp;color=0,0,0&amp;vtp=1&amp;bbb=1&amp;hb=1"/>
              <p:cNvSpPr/>
              <p:nvPr/>
            </p:nvSpPr>
            <p:spPr>
              <a:xfrm>
                <a:off x="832104" y="1961514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，由正弦定理得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)=18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𝐶𝐴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𝐶𝐵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余弦定理得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−3×36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（负值舍去）.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46_1#7efe6efdc?vop=1&amp;pid=69e402cd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61514"/>
                <a:ext cx="10533888" cy="1611630"/>
              </a:xfrm>
              <a:prstGeom prst="rect">
                <a:avLst/>
              </a:prstGeom>
              <a:blipFill>
                <a:blip r:embed="rId4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47_1#ebd916c9f?vop=1&amp;pid=37708f8f7&amp;color=0,0,0&amp;vtp=1&amp;bt=1&amp;bbb=1&amp;hb=1"/>
              <p:cNvSpPr/>
              <p:nvPr/>
            </p:nvSpPr>
            <p:spPr>
              <a:xfrm>
                <a:off x="832104" y="1508760"/>
                <a:ext cx="10533888" cy="80454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是等差数列，下列数列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③{3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④{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中,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是等差数列的个数是(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47_1#ebd916c9f?vop=1&amp;pid=37708f8f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804545"/>
              </a:xfrm>
              <a:prstGeom prst="rect">
                <a:avLst/>
              </a:prstGeom>
              <a:blipFill>
                <a:blip r:embed="rId3"/>
                <a:stretch>
                  <a:fillRect l="-1389" b="-17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8_1#ebd916c9f.bracket?vop=1&amp;pid=37708f8f7&amp;color=0,0,0&amp;vpa=12&amp;vtp=1"/>
          <p:cNvSpPr/>
          <p:nvPr/>
        </p:nvSpPr>
        <p:spPr>
          <a:xfrm>
            <a:off x="4693634" y="1932178"/>
            <a:ext cx="331788" cy="3728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47_2#ebd916c9f.choices?vop=1&amp;pid=37708f8f7&amp;color=0,0,0&amp;vtp=1&amp;bbb=1"/>
          <p:cNvSpPr/>
          <p:nvPr/>
        </p:nvSpPr>
        <p:spPr>
          <a:xfrm>
            <a:off x="832104" y="2316734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sz="1800" dirty="0"/>
          </a:p>
        </p:txBody>
      </p:sp>
      <p:sp>
        <p:nvSpPr>
          <p:cNvPr id="5" name="QC_6_EX.49_1#ebd916c9f?vop=1&amp;pid=37708f8f7&amp;color=0,0,0&amp;vtp=1&amp;bbb=1"/>
          <p:cNvSpPr/>
          <p:nvPr/>
        </p:nvSpPr>
        <p:spPr>
          <a:xfrm>
            <a:off x="832104" y="2723197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中等差数列的性质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可快速判断是否为等差数列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50_1#ebd916c9f?vop=1&amp;pid=37708f8f7&amp;color=0,0,0&amp;vtp=1&amp;bbb=1"/>
              <p:cNvSpPr/>
              <p:nvPr/>
            </p:nvSpPr>
            <p:spPr>
              <a:xfrm>
                <a:off x="832104" y="3096514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【解析】对于①，数列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中的偶数项组成的数列，故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也是等差数列，故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①②③④均是等差数列，故选D.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C_6_AS.50_1#ebd916c9f?vop=1&amp;pid=37708f8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96514"/>
                <a:ext cx="10533888" cy="2030730"/>
              </a:xfrm>
              <a:prstGeom prst="rect">
                <a:avLst/>
              </a:prstGeom>
              <a:blipFill>
                <a:blip r:embed="rId4"/>
                <a:stretch>
                  <a:fillRect l="-1389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06c9baee6.fixed?pid=e45ef1eed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06c9baee6.fixed?pid=e45ef1eed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§2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等差数列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51_1#2320e2a91?vop=1&amp;pid=37708f8f7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均为等差数列，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51_1#2320e2a91?vop=1&amp;pid=37708f8f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2_1#2320e2a91.bracket?vop=1&amp;pid=37708f8f7&amp;color=0,0,0&amp;vpa=13&amp;vtp=1"/>
          <p:cNvSpPr/>
          <p:nvPr/>
        </p:nvSpPr>
        <p:spPr>
          <a:xfrm>
            <a:off x="9062562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BD.51_2#2320e2a91.choices?vop=1&amp;pid=37708f8f7&amp;color=0,0,0&amp;vtp=1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01722" algn="l"/>
                <a:tab pos="5305044" algn="l"/>
                <a:tab pos="80210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27</a:t>
            </a:r>
            <a:endParaRPr lang="en-US" altLang="zh-CN" sz="1800" dirty="0"/>
          </a:p>
        </p:txBody>
      </p:sp>
      <p:sp>
        <p:nvSpPr>
          <p:cNvPr id="5" name="QC_6_EX.53_1#2320e2a91?vop=1&amp;pid=37708f8f7&amp;color=0,0,0&amp;vtp=1&amp;bbb=1&amp;hb=1"/>
          <p:cNvSpPr/>
          <p:nvPr/>
        </p:nvSpPr>
        <p:spPr>
          <a:xfrm>
            <a:off x="832104" y="228727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本题可以利用通法攻略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中等差数列序号和的性质求解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也可以利用通法攻略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中两个等差数列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的和仍为等差数列的性质求解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54_1#2320e2a91?vop=1&amp;pid=37708f8f7&amp;color=0,0,0&amp;vtp=1&amp;bbb=1"/>
              <p:cNvSpPr/>
              <p:nvPr/>
            </p:nvSpPr>
            <p:spPr>
              <a:xfrm>
                <a:off x="832104" y="3060065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=7+11=18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，故选A.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C_6_AS.54_1#2320e2a91?vop=1&amp;pid=37708f8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60065"/>
                <a:ext cx="10533888" cy="773430"/>
              </a:xfrm>
              <a:prstGeom prst="rect">
                <a:avLst/>
              </a:prstGeom>
              <a:blipFill>
                <a:blip r:embed="rId4"/>
                <a:stretch>
                  <a:fillRect l="-138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EX.55_1#2320e2a91?vop=1&amp;pid=37708f8f7&amp;color=0,0,0&amp;vtp=1&amp;bbb=1&amp;hb=1"/>
              <p:cNvSpPr/>
              <p:nvPr/>
            </p:nvSpPr>
            <p:spPr>
              <a:xfrm>
                <a:off x="832104" y="3841750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均为等差数列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的公差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8−2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=7+2=9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C_6_EX.55_1#2320e2a91?vop=1&amp;pid=37708f8f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41750"/>
                <a:ext cx="10533888" cy="838200"/>
              </a:xfrm>
              <a:prstGeom prst="rect">
                <a:avLst/>
              </a:prstGeom>
              <a:blipFill>
                <a:blip r:embed="rId5"/>
                <a:stretch>
                  <a:fillRect l="-1389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56_1#ab64530e0?vop=1&amp;pid=37708f8f7&amp;color=0,0,0&amp;vtp=1&amp;bt=1&amp;bbb=1"/>
              <p:cNvSpPr/>
              <p:nvPr/>
            </p:nvSpPr>
            <p:spPr>
              <a:xfrm>
                <a:off x="832104" y="1508760"/>
                <a:ext cx="10533888" cy="525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6_BD.56_1#ab64530e0?vop=1&amp;pid=37708f8f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717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7_1#ab64530e0.bracket?vop=1&amp;pid=37708f8f7&amp;color=0,0,0&amp;vpa=14&amp;vtp=1"/>
          <p:cNvSpPr/>
          <p:nvPr/>
        </p:nvSpPr>
        <p:spPr>
          <a:xfrm>
            <a:off x="8671720" y="1735581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" name="QC_6_BD.56_2#ab64530e0.choices?vop=1&amp;pid=37708f8f7&amp;color=0,0,0&amp;vtp=1&amp;bbb=1"/>
          <p:cNvSpPr/>
          <p:nvPr/>
        </p:nvSpPr>
        <p:spPr>
          <a:xfrm>
            <a:off x="832104" y="2036571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04922" algn="l"/>
                <a:tab pos="5444744" algn="l"/>
                <a:tab pos="80845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EX.58_1#ab64530e0?vop=1&amp;pid=37708f8f7&amp;color=0,0,0&amp;vtp=1&amp;bbb=1&amp;hb=1"/>
              <p:cNvSpPr/>
              <p:nvPr/>
            </p:nvSpPr>
            <p:spPr>
              <a:xfrm>
                <a:off x="832104" y="2401061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本题数列中下标用字母表示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但通过观察发现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+1=1+2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因此可以利用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通法攻略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中序号和的性质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转化为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进行求解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6_EX.58_1#ab64530e0?vop=1&amp;pid=37708f8f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1061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r="-1273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59_1#ab64530e0?vop=1&amp;pid=37708f8f7&amp;color=0,0,0&amp;vtp=1&amp;bbb=1&amp;hb=1"/>
              <p:cNvSpPr/>
              <p:nvPr/>
            </p:nvSpPr>
            <p:spPr>
              <a:xfrm>
                <a:off x="832104" y="3182746"/>
                <a:ext cx="10533888" cy="86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，显然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QC_6_AS.59_1#ab64530e0?vop=1&amp;pid=37708f8f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82746"/>
                <a:ext cx="10533888" cy="863600"/>
              </a:xfrm>
              <a:prstGeom prst="rect">
                <a:avLst/>
              </a:prstGeom>
              <a:blipFill>
                <a:blip r:embed="rId5"/>
                <a:stretch>
                  <a:fillRect l="-1389" b="-98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60_1#321d14861?vop=1&amp;pid=37708f8f7&amp;color=0,0,0&amp;vtp=1&amp;bt=1&amp;bbb=1"/>
              <p:cNvSpPr/>
              <p:nvPr/>
            </p:nvSpPr>
            <p:spPr>
              <a:xfrm>
                <a:off x="832104" y="1508760"/>
                <a:ext cx="1053388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为正项等差数列，若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60_1#321d14861?vop=1&amp;pid=37708f8f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84200"/>
              </a:xfrm>
              <a:prstGeom prst="rect">
                <a:avLst/>
              </a:prstGeom>
              <a:blipFill>
                <a:blip r:embed="rId3"/>
                <a:stretch>
                  <a:fillRect l="-1389" b="-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61_1#321d14861.blank?vop=1&amp;pid=37708f8f7&amp;color=0,0,0&amp;vpa=15&amp;vtp=1&amp;bbb=1&amp;rh=30.54504"/>
              <p:cNvSpPr/>
              <p:nvPr/>
            </p:nvSpPr>
            <p:spPr>
              <a:xfrm>
                <a:off x="7087043" y="1556638"/>
                <a:ext cx="214313" cy="38792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61_1#321d14861.blank?vop=1&amp;pid=37708f8f7&amp;color=0,0,0&amp;vpa=15&amp;vtp=1&amp;bbb=1&amp;rh=30.54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7043" y="1556638"/>
                <a:ext cx="214313" cy="387922"/>
              </a:xfrm>
              <a:prstGeom prst="rect">
                <a:avLst/>
              </a:prstGeom>
              <a:blipFill>
                <a:blip r:embed="rId4"/>
                <a:stretch>
                  <a:fillRect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EX.62_1#321d14861?vop=1&amp;pid=37708f8f7&amp;color=0,0,0&amp;vtp=1&amp;bbb=1&amp;hb=1"/>
              <p:cNvSpPr/>
              <p:nvPr/>
            </p:nvSpPr>
            <p:spPr>
              <a:xfrm>
                <a:off x="832104" y="20955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题干中出现三项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2×11=5+17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中序号和的性质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可以直接得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即整式是定值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求分式的最值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“1”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的代换求解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EX.62_1#321d14861?vop=1&amp;pid=37708f8f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95500"/>
                <a:ext cx="10533888" cy="770255"/>
              </a:xfrm>
              <a:prstGeom prst="rect">
                <a:avLst/>
              </a:prstGeom>
              <a:blipFill>
                <a:blip r:embed="rId5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63_1#321d14861?vop=1&amp;pid=37708f8f7&amp;color=0,0,0&amp;vtp=1&amp;bbb=1"/>
              <p:cNvSpPr/>
              <p:nvPr/>
            </p:nvSpPr>
            <p:spPr>
              <a:xfrm>
                <a:off x="832104" y="2877185"/>
                <a:ext cx="10533888" cy="2044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在正项等差数列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(1+4+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(1+4+2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17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17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且仅当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时等号成立.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AS.63_1#321d14861?vop=1&amp;pid=37708f8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77185"/>
                <a:ext cx="10533888" cy="2044700"/>
              </a:xfrm>
              <a:prstGeom prst="rect">
                <a:avLst/>
              </a:prstGeom>
              <a:blipFill>
                <a:blip r:embed="rId6"/>
                <a:stretch>
                  <a:fillRect l="-1389" b="-23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4_1#fdd40825c?vop=1&amp;pid=2d95638e3&amp;color=0,0,0&amp;vtp=1&amp;bt=1&amp;bbb=1&amp;hb=1"/>
          <p:cNvSpPr/>
          <p:nvPr/>
        </p:nvSpPr>
        <p:spPr>
          <a:xfrm>
            <a:off x="832104" y="1508760"/>
            <a:ext cx="10533888" cy="1379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新情境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我国古代数学名著《九章算术》第六章“均输”中有这样一个问题：“今有五人分五钱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，令</a:t>
            </a:r>
          </a:p>
          <a:p>
            <a:pPr latinLnBrk="1"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上二人所得与下三人等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.问各得几何？”意思是：五个人分五钱（“钱”是古代的一种计量单位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），每人</a:t>
            </a:r>
          </a:p>
          <a:p>
            <a:pPr latinLnBrk="1"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所得依次相差一样多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，前两人所得钱数与后三人所得钱数一样多，问每人分得多少钱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?在这个问题中分得</a:t>
            </a:r>
          </a:p>
          <a:p>
            <a:pPr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钱数最少的人得到(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6_AN.65_1#fdd40825c.bracket?vop=1&amp;pid=2d95638e3&amp;color=0,0,0&amp;vpa=16&amp;vtp=1"/>
          <p:cNvSpPr/>
          <p:nvPr/>
        </p:nvSpPr>
        <p:spPr>
          <a:xfrm>
            <a:off x="2844260" y="2569337"/>
            <a:ext cx="331788" cy="3157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64_2#fdd40825c.choices?vop=1&amp;pid=2d95638e3&amp;color=0,0,0&amp;vtp=1&amp;bbb=1"/>
              <p:cNvSpPr/>
              <p:nvPr/>
            </p:nvSpPr>
            <p:spPr>
              <a:xfrm>
                <a:off x="832104" y="2882392"/>
                <a:ext cx="10533888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900"/>
                  </a:lnSpc>
                  <a:tabLst>
                    <a:tab pos="2716022" algn="l"/>
                    <a:tab pos="5406644" algn="l"/>
                    <a:tab pos="81099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钱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钱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钱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1钱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64_2#fdd40825c.choices?vop=1&amp;pid=2d95638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82392"/>
                <a:ext cx="10533888" cy="469900"/>
              </a:xfrm>
              <a:prstGeom prst="rect">
                <a:avLst/>
              </a:prstGeom>
              <a:blipFill>
                <a:blip r:embed="rId3"/>
                <a:stretch>
                  <a:fillRect l="-1389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EX.66_1#fdd40825c?vop=1&amp;pid=2d95638e3&amp;color=0,0,0&amp;vtp=1&amp;bbb=1&amp;hb=1"/>
              <p:cNvSpPr/>
              <p:nvPr/>
            </p:nvSpPr>
            <p:spPr>
              <a:xfrm>
                <a:off x="832104" y="3358705"/>
                <a:ext cx="10533888" cy="1024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由题意分析出五人所分钱数成等差数列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钱最多者为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列出等式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根据等差数列的性质即可求出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再求出</a:t>
                </a:r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6_EX.66_1#fdd40825c?vop=1&amp;pid=2d95638e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58705"/>
                <a:ext cx="10533888" cy="1024255"/>
              </a:xfrm>
              <a:prstGeom prst="rect">
                <a:avLst/>
              </a:prstGeom>
              <a:blipFill>
                <a:blip r:embed="rId4"/>
                <a:stretch>
                  <a:fillRect l="-1389" t="-4762" b="-136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67_1#fdd40825c?vop=1&amp;pid=2d95638e3&amp;color=0,0,0&amp;vtp=1&amp;bbb=1&amp;hb=1"/>
              <p:cNvSpPr/>
              <p:nvPr/>
            </p:nvSpPr>
            <p:spPr>
              <a:xfrm>
                <a:off x="832104" y="4387405"/>
                <a:ext cx="10533888" cy="14212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【解析】由题意可知五人所分钱数成等差数列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，得钱最多者为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，所以有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所以分得钱数最少的人得到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钱.故选B.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C_6_AS.67_1#fdd40825c?vop=1&amp;pid=2d95638e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87405"/>
                <a:ext cx="10533888" cy="1421257"/>
              </a:xfrm>
              <a:prstGeom prst="rect">
                <a:avLst/>
              </a:prstGeom>
              <a:blipFill>
                <a:blip r:embed="rId5"/>
                <a:stretch>
                  <a:fillRect l="-1389" t="-2146" b="-5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68_1#968625385?vop=1&amp;pid=2d95638e3&amp;color=0,0,0&amp;vtp=1&amp;bt=1&amp;bbb=1&amp;hb=1"/>
              <p:cNvSpPr/>
              <p:nvPr/>
            </p:nvSpPr>
            <p:spPr>
              <a:xfrm>
                <a:off x="832104" y="1508760"/>
                <a:ext cx="10533888" cy="18973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在我国古代，人们用圭表测量日影长度来确定节气，一年之中日影最长的一天被定为冬至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一年的二十四个节气中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，从冬至算起，依次有冬至、小寒、大寒、立春、雨水、惊蛰、春分、清明、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谷雨、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立夏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、小满、芒种这十二个节气，其日影长度依次成等差数列，若冬至、立春、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春分日影长度之和为31.5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，小寒、雨水、清明日影长度之和为28.5尺，则大寒、惊蛰、谷雨日影长度之和为（注:1尺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≈0.33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米）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68_1#968625385?vop=1&amp;pid=2d95638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897380"/>
              </a:xfrm>
              <a:prstGeom prst="rect">
                <a:avLst/>
              </a:prstGeom>
              <a:blipFill>
                <a:blip r:embed="rId3"/>
                <a:stretch>
                  <a:fillRect l="-1389" t="-322" r="-3530" b="-73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9_1#968625385.bracket?vop=1&amp;pid=2d95638e3&amp;color=0,0,0&amp;vpa=17&amp;vtp=1"/>
          <p:cNvSpPr/>
          <p:nvPr/>
        </p:nvSpPr>
        <p:spPr>
          <a:xfrm>
            <a:off x="1015460" y="3064256"/>
            <a:ext cx="3317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68_2#968625385.choices?vop=1&amp;pid=2d95638e3&amp;color=0,0,0&amp;vtp=1&amp;bbb=1"/>
          <p:cNvSpPr/>
          <p:nvPr/>
        </p:nvSpPr>
        <p:spPr>
          <a:xfrm>
            <a:off x="832104" y="3419665"/>
            <a:ext cx="10533888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000"/>
              </a:lnSpc>
              <a:tabLst>
                <a:tab pos="2744597" algn="l"/>
                <a:tab pos="5463794" algn="l"/>
                <a:tab pos="81956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24.5尺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25.5尺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37.5尺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96尺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70_1#968625385?vop=1&amp;pid=2d95638e3&amp;color=0,0,0&amp;vtp=1&amp;bbb=1&amp;hb=1"/>
              <p:cNvSpPr/>
              <p:nvPr/>
            </p:nvSpPr>
            <p:spPr>
              <a:xfrm>
                <a:off x="832104" y="3771138"/>
                <a:ext cx="10533888" cy="23037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【解析】记这十二个节气的日影长度依次成等差数列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，其中冬至的日影长度为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题意可得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，冬至、立春、春分日影长度之和为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=31.5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（尺），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、雨水、清明日影长度之和为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（尺），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、惊蛰、谷雨日影长度之和为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)=25.5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（尺）.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6_AS.70_1#968625385?vop=1&amp;pid=2d95638e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771138"/>
                <a:ext cx="10533888" cy="2303780"/>
              </a:xfrm>
              <a:prstGeom prst="rect">
                <a:avLst/>
              </a:prstGeom>
              <a:blipFill>
                <a:blip r:embed="rId4"/>
                <a:stretch>
                  <a:fillRect l="-1389" t="-265" b="-58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1_1#9078e5454?vop=1&amp;pid=a7d2b9934&amp;color=0,0,0&amp;vtp=1&amp;bt=1&amp;bbb=1"/>
          <p:cNvSpPr/>
          <p:nvPr/>
        </p:nvSpPr>
        <p:spPr>
          <a:xfrm>
            <a:off x="832104" y="1080000"/>
            <a:ext cx="10533888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下列说法错误的有(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72_1#9078e5454.bracket?vop=1&amp;pid=a7d2b9934&amp;color=0,0,0&amp;vpa=18&amp;vtp=1&amp;bbb=1"/>
          <p:cNvSpPr/>
          <p:nvPr/>
        </p:nvSpPr>
        <p:spPr>
          <a:xfrm>
            <a:off x="4061873" y="1077714"/>
            <a:ext cx="661988" cy="3442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71_2#9078e5454.choices?vop=1&amp;pid=a7d2b9934&amp;color=0,0,0&amp;vtp=1&amp;bbb=1"/>
              <p:cNvSpPr/>
              <p:nvPr/>
            </p:nvSpPr>
            <p:spPr>
              <a:xfrm>
                <a:off x="832104" y="1423154"/>
                <a:ext cx="10533888" cy="15237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lo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lo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lo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71_2#9078e5454.choices?vop=1&amp;pid=a7d2b993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23154"/>
                <a:ext cx="10533888" cy="1523746"/>
              </a:xfrm>
              <a:prstGeom prst="rect">
                <a:avLst/>
              </a:prstGeom>
              <a:blipFill>
                <a:blip r:embed="rId3"/>
                <a:stretch>
                  <a:fillRect l="-1389" t="-400" b="-9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73_1#9078e5454?vop=1&amp;pid=a7d2b9934&amp;color=0,0,0&amp;vtp=1&amp;bbb=1&amp;hb=1"/>
              <p:cNvSpPr/>
              <p:nvPr/>
            </p:nvSpPr>
            <p:spPr>
              <a:xfrm>
                <a:off x="832104" y="2934454"/>
                <a:ext cx="10533888" cy="2697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【解析】A选项，1，2，3显然成等差数列，但是1，4，9显然不成等差数列，因此A错误；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选项，0，0，0显然成等差数列，但是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这三个式子没有意义，因此B错误；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选项，因为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+2)−(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成等差数列，因此C正确；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选项，令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，1，2，3显然成等差数列，但是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，显然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不成等差数列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，因此D错误.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ABD.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5_AS.73_1#9078e5454?vop=1&amp;pid=a7d2b993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34454"/>
                <a:ext cx="10533888" cy="2697480"/>
              </a:xfrm>
              <a:prstGeom prst="rect">
                <a:avLst/>
              </a:prstGeom>
              <a:blipFill>
                <a:blip r:embed="rId4"/>
                <a:stretch>
                  <a:fillRect l="-1389" t="-226" r="-289" b="-5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74_1#2675a49a7?vop=1&amp;pid=a7d2b9934&amp;color=0,0,0&amp;vtp=1&amp;bt=1&amp;bbb=1"/>
              <p:cNvSpPr/>
              <p:nvPr/>
            </p:nvSpPr>
            <p:spPr>
              <a:xfrm>
                <a:off x="832104" y="1080000"/>
                <a:ext cx="10533888" cy="5365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的各项均为正整数，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5_BD.74_1#2675a49a7?vop=1&amp;pid=a7d2b993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36512"/>
              </a:xfrm>
              <a:prstGeom prst="rect">
                <a:avLst/>
              </a:prstGeom>
              <a:blipFill>
                <a:blip r:embed="rId3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5_1#2675a49a7.bracket?vop=1&amp;pid=a7d2b9934&amp;color=0,0,0&amp;vpa=19&amp;vtp=1"/>
          <p:cNvSpPr/>
          <p:nvPr/>
        </p:nvSpPr>
        <p:spPr>
          <a:xfrm>
            <a:off x="9080850" y="1310696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" name="QC_5_BD.74_2#2675a49a7.choices?vop=1&amp;pid=a7d2b9934&amp;color=0,0,0&amp;vtp=1&amp;bbb=1"/>
          <p:cNvSpPr/>
          <p:nvPr/>
        </p:nvSpPr>
        <p:spPr>
          <a:xfrm>
            <a:off x="832104" y="1624386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76_1#2675a49a7?vop=1&amp;pid=a7d2b9934&amp;color=0,0,0&amp;vtp=1&amp;bbb=1"/>
              <p:cNvSpPr/>
              <p:nvPr/>
            </p:nvSpPr>
            <p:spPr>
              <a:xfrm>
                <a:off x="832104" y="1988876"/>
                <a:ext cx="10533888" cy="2056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【解析】设等差数列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的各项均为正整数，所以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也为正整数，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5_AS.76_1#2675a49a7?vop=1&amp;pid=a7d2b993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88876"/>
                <a:ext cx="10533888" cy="2056130"/>
              </a:xfrm>
              <a:prstGeom prst="rect">
                <a:avLst/>
              </a:prstGeom>
              <a:blipFill>
                <a:blip r:embed="rId4"/>
                <a:stretch>
                  <a:fillRect l="-1389" b="-68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77_1#f242add93?vop=1&amp;pid=a7d2b9934&amp;color=0,0,0&amp;vtp=1&amp;bt=1&amp;bbb=1&amp;hb=1"/>
              <p:cNvSpPr/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做一个木梯需要7根横梁，这7根横梁的长度从上到下成等差数列，现有长为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的一根木杆刚好可以截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成最上面的三根横梁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的一根木杆刚好可以截成最下面的三根横梁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，那么正中间的一根横梁的长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BD.77_1#f242add93?vop=1&amp;pid=a7d2b993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100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8_1#f242add93.bracket?vop=1&amp;pid=a7d2b9934&amp;color=0,0,0&amp;vpa=20&amp;vtp=1"/>
          <p:cNvSpPr/>
          <p:nvPr/>
        </p:nvSpPr>
        <p:spPr>
          <a:xfrm>
            <a:off x="1472660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77_2#f242add93.choices?vop=1&amp;pid=a7d2b9934&amp;color=0,0,0&amp;vtp=1&amp;bbb=1"/>
              <p:cNvSpPr/>
              <p:nvPr/>
            </p:nvSpPr>
            <p:spPr>
              <a:xfrm>
                <a:off x="832104" y="2272911"/>
                <a:ext cx="10533888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50947" algn="l"/>
                    <a:tab pos="5463794" algn="l"/>
                    <a:tab pos="81004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77_2#f242add93.choices?vop=1&amp;pid=a7d2b993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2911"/>
                <a:ext cx="10533888" cy="536575"/>
              </a:xfrm>
              <a:prstGeom prst="rect">
                <a:avLst/>
              </a:prstGeom>
              <a:blipFill>
                <a:blip r:embed="rId4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79_1#f242add93?vop=1&amp;pid=a7d2b9934&amp;color=0,0,0&amp;vtp=1&amp;bbb=1"/>
              <p:cNvSpPr/>
              <p:nvPr/>
            </p:nvSpPr>
            <p:spPr>
              <a:xfrm>
                <a:off x="832104" y="2814312"/>
                <a:ext cx="10533888" cy="2526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【解析】记7根横梁的长度从上到下依次成等差数列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}(1≤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≤7,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，即正中间的一根横梁的长度是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AS.79_1#f242add93?vop=1&amp;pid=a7d2b993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14312"/>
                <a:ext cx="10533888" cy="2526030"/>
              </a:xfrm>
              <a:prstGeom prst="rect">
                <a:avLst/>
              </a:prstGeom>
              <a:blipFill>
                <a:blip r:embed="rId5"/>
                <a:stretch>
                  <a:fillRect l="-1389" b="-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80_1#66f3c3c72?vop=1&amp;pid=a7d2b9934&amp;color=0,0,0&amp;vtp=1&amp;bt=1&amp;bbb=1&amp;hb=1"/>
              <p:cNvSpPr/>
              <p:nvPr/>
            </p:nvSpPr>
            <p:spPr>
              <a:xfrm>
                <a:off x="832104" y="1080000"/>
                <a:ext cx="10533888" cy="7708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，设这两个数列的公共项构成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集合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，则集合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∩{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中元素的个数为(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BD.80_1#66f3c3c72?vop=1&amp;pid=a7d2b993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827"/>
              </a:xfrm>
              <a:prstGeom prst="rect">
                <a:avLst/>
              </a:prstGeom>
              <a:blipFill>
                <a:blip r:embed="rId3"/>
                <a:stretch>
                  <a:fillRect l="-1389" r="-926" b="-188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1_1#66f3c3c72.bracket?vop=1&amp;pid=a7d2b9934&amp;color=0,0,0&amp;vpa=21&amp;vtp=1"/>
          <p:cNvSpPr/>
          <p:nvPr/>
        </p:nvSpPr>
        <p:spPr>
          <a:xfrm>
            <a:off x="6649817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80_2#66f3c3c72.choices?vop=1&amp;pid=a7d2b9934&amp;color=0,0,0&amp;vtp=1&amp;bbb=1"/>
          <p:cNvSpPr/>
          <p:nvPr/>
        </p:nvSpPr>
        <p:spPr>
          <a:xfrm>
            <a:off x="832104" y="1851017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169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170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82_1#66f3c3c72?vop=1&amp;pid=a7d2b9934&amp;color=0,0,0&amp;vtp=1&amp;bbb=1"/>
              <p:cNvSpPr/>
              <p:nvPr/>
            </p:nvSpPr>
            <p:spPr>
              <a:xfrm>
                <a:off x="832104" y="2215507"/>
                <a:ext cx="10533888" cy="2500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【解析】依题意，令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是3的正整数倍，令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是对于数列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的公共项构成的数列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=4(3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−1)−3=12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−7≤2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以集合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∩{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中元素的个数为169.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AS.82_1#66f3c3c72?vop=1&amp;pid=a7d2b993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15507"/>
                <a:ext cx="10533888" cy="2500630"/>
              </a:xfrm>
              <a:prstGeom prst="rect">
                <a:avLst/>
              </a:prstGeom>
              <a:blipFill>
                <a:blip r:embed="rId4"/>
                <a:stretch>
                  <a:fillRect l="-1389" b="-55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83_1#acce91abf?vop=1&amp;pid=a7d2b9934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范围为(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BD.83_1#acce91abf?vop=1&amp;pid=a7d2b993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521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4_1#acce91abf.bracket?vop=1&amp;pid=a7d2b9934&amp;color=0,0,0&amp;vpa=22&amp;vtp=1"/>
          <p:cNvSpPr/>
          <p:nvPr/>
        </p:nvSpPr>
        <p:spPr>
          <a:xfrm>
            <a:off x="17012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83_2#acce91abf.choices?vop=1&amp;pid=a7d2b9934&amp;color=0,0,0&amp;vtp=1&amp;bbb=1"/>
              <p:cNvSpPr/>
              <p:nvPr/>
            </p:nvSpPr>
            <p:spPr>
              <a:xfrm>
                <a:off x="832104" y="1892990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557272" algn="l"/>
                    <a:tab pos="5368544" algn="l"/>
                    <a:tab pos="79131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83_2#acce91abf.choices?vop=1&amp;pid=a7d2b993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92990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3f58f5a3.fixed?pid=06c9baee6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2.1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等差数列的概念及其通项公式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85_1#acce91abf?vop=1&amp;pid=a7d2b9934&amp;color=0,0,0&amp;vtp=1&amp;bt=1&amp;bbb=1"/>
              <p:cNvSpPr/>
              <p:nvPr/>
            </p:nvSpPr>
            <p:spPr>
              <a:xfrm>
                <a:off x="832104" y="1080000"/>
                <a:ext cx="10533888" cy="4526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+2&gt;0,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依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的图象开口向上，对称轴为直线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+1&gt;2×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+3×0+1=1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5_AS.85_1#acce91abf?vop=1&amp;pid=a7d2b993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526280"/>
              </a:xfrm>
              <a:prstGeom prst="rect">
                <a:avLst/>
              </a:prstGeom>
              <a:blipFill>
                <a:blip r:embed="rId3"/>
                <a:stretch>
                  <a:fillRect l="-1389" b="-30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6_1#03c05e28f?vop=1&amp;pid=a7d2b9934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1800" dirty="0"/>
          </a:p>
        </p:txBody>
      </p:sp>
      <p:pic>
        <p:nvPicPr>
          <p:cNvPr id="3" name="QC_5_BD.86_2#03c05e28f?vop=1&amp;pid=a7d2b993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5333" y="1194476"/>
            <a:ext cx="404715" cy="26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86_3#03c05e28f?vop=1&amp;pid=a7d2b9934&amp;color=0,0,0&amp;vtp=1&amp;bbb=1"/>
              <p:cNvSpPr/>
              <p:nvPr/>
            </p:nvSpPr>
            <p:spPr>
              <a:xfrm>
                <a:off x="2510665" y="1078422"/>
                <a:ext cx="6169945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86_3#03c05e28f?vop=1&amp;pid=a7d2b993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0665" y="1078422"/>
                <a:ext cx="6169945" cy="360680"/>
              </a:xfrm>
              <a:prstGeom prst="rect">
                <a:avLst/>
              </a:prstGeom>
              <a:blipFill>
                <a:blip r:embed="rId4"/>
                <a:stretch>
                  <a:fillRect l="-2372" r="-1976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87_1#03c05e28f.bracket?vop=1&amp;pid=a7d2b9934&amp;color=0,0,0&amp;vpa=23&amp;vtp=1&amp;bbb=1"/>
          <p:cNvSpPr/>
          <p:nvPr/>
        </p:nvSpPr>
        <p:spPr>
          <a:xfrm>
            <a:off x="7901085" y="1074612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86_4#03c05e28f.choices?vop=1&amp;pid=a7d2b9934&amp;color=0,0,0&amp;vtp=1&amp;bbb=1"/>
              <p:cNvSpPr/>
              <p:nvPr/>
            </p:nvSpPr>
            <p:spPr>
              <a:xfrm>
                <a:off x="832104" y="1569126"/>
                <a:ext cx="10533888" cy="93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可能为常数列</a:t>
                </a:r>
                <a:r>
                  <a:rPr lang="en-US" altLang="zh-CN" sz="1800" b="0" i="0" spc="-1030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一定是等差数列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  <a:tabLst>
                    <a:tab pos="5374894" algn="l"/>
                  </a:tabLst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1800" b="0" i="0" spc="-1030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可能为公差不为0的等差数列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5_BD.86_4#03c05e28f.choices?vop=1&amp;pid=a7d2b993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69126"/>
                <a:ext cx="10533888" cy="939800"/>
              </a:xfrm>
              <a:prstGeom prst="rect">
                <a:avLst/>
              </a:prstGeom>
              <a:blipFill>
                <a:blip r:embed="rId5"/>
                <a:stretch>
                  <a:fillRect l="-1389" b="-51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88_1#03c05e28f?vop=1&amp;pid=a7d2b9934&amp;color=0,0,0&amp;vtp=1&amp;bt=1&amp;bbb=1&amp;hb=1"/>
              <p:cNvSpPr/>
              <p:nvPr/>
            </p:nvSpPr>
            <p:spPr>
              <a:xfrm>
                <a:off x="832104" y="1080000"/>
                <a:ext cx="10533888" cy="419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可能为常数列，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无意义，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0=−4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，矛盾，故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是公差为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的等差数列，B错误；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，由选项B得等差数列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的首项为1，公差为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，C正确；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为公差不为0的等差数列，则由选项B知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C_5_AS.88_1#03c05e28f?vop=1&amp;pid=a7d2b993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191000"/>
              </a:xfrm>
              <a:prstGeom prst="rect">
                <a:avLst/>
              </a:prstGeom>
              <a:blipFill>
                <a:blip r:embed="rId3"/>
                <a:stretch>
                  <a:fillRect l="-1389" r="-3530" b="-11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88_1#03c05e28f?vop=1&amp;pid=a7d2b9934&amp;color=0,0,0&amp;vtp=1&amp;bt=1&amp;bbb=1&amp;hb=1">
                <a:extLst>
                  <a:ext uri="{FF2B5EF4-FFF2-40B4-BE49-F238E27FC236}">
                    <a16:creationId xmlns:a16="http://schemas.microsoft.com/office/drawing/2014/main" id="{4CB633D2-BD4E-1B8B-F955-4AB2D9451BD4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446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不会是非零常数，D错误.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AC.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AS.88_1#03c05e28f?vop=1&amp;pid=a7d2b9934&amp;color=0,0,0&amp;vtp=1&amp;bt=1&amp;bbb=1&amp;hb=1">
                <a:extLst>
                  <a:ext uri="{FF2B5EF4-FFF2-40B4-BE49-F238E27FC236}">
                    <a16:creationId xmlns:a16="http://schemas.microsoft.com/office/drawing/2014/main" id="{4CB633D2-BD4E-1B8B-F955-4AB2D9451B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446530"/>
              </a:xfrm>
              <a:prstGeom prst="rect">
                <a:avLst/>
              </a:prstGeom>
              <a:blipFill>
                <a:blip r:embed="rId2"/>
                <a:stretch>
                  <a:fillRect l="-1389" b="-10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2474569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BD.89_1#344046884?vop=1&amp;pid=a7d2b9934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为递减数列，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024=0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的两个实根，当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5_BD.89_1#344046884?vop=1&amp;pid=a7d2b993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90_1#344046884.blank?vop=1&amp;pid=a7d2b9934&amp;color=0,0,0&amp;vpa=24&amp;vtp=1&amp;bbb=1"/>
          <p:cNvSpPr/>
          <p:nvPr/>
        </p:nvSpPr>
        <p:spPr>
          <a:xfrm>
            <a:off x="1170210" y="1447665"/>
            <a:ext cx="8143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025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S.91_1#344046884?vop=1&amp;pid=a7d2b9934&amp;color=0,0,0&amp;vtp=1&amp;bbb=1"/>
              <p:cNvSpPr/>
              <p:nvPr/>
            </p:nvSpPr>
            <p:spPr>
              <a:xfrm>
                <a:off x="832104" y="1851017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【解析】解方程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024=0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为递减数列，则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列的公差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024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=1−1=0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B_5_AS.91_1#344046884?vop=1&amp;pid=a7d2b993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017"/>
                <a:ext cx="10533888" cy="1611630"/>
              </a:xfrm>
              <a:prstGeom prst="rect">
                <a:avLst/>
              </a:prstGeom>
              <a:blipFill>
                <a:blip r:embed="rId4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BD.92_1#7dcae1e77?vop=1&amp;pid=a7d2b9934&amp;color=0,0,0&amp;vtp=1&amp;bt=1&amp;bbb=1"/>
              <p:cNvSpPr/>
              <p:nvPr/>
            </p:nvSpPr>
            <p:spPr>
              <a:xfrm>
                <a:off x="832104" y="1169154"/>
                <a:ext cx="10533888" cy="444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5_BD.92_1#7dcae1e77?vop=1&amp;pid=a7d2b993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169154"/>
                <a:ext cx="10533888" cy="444500"/>
              </a:xfrm>
              <a:prstGeom prst="rect">
                <a:avLst/>
              </a:prstGeom>
              <a:blipFill>
                <a:blip r:embed="rId3"/>
                <a:stretch>
                  <a:fillRect l="-1389" t="-5479" b="-95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AN.93_1#7dcae1e77.blank?vop=1&amp;pid=a7d2b9934&amp;color=0,0,0&amp;vpa=25&amp;vtp=1&amp;bbb=1&amp;rh=30.68"/>
              <p:cNvSpPr/>
              <p:nvPr/>
            </p:nvSpPr>
            <p:spPr>
              <a:xfrm>
                <a:off x="10596308" y="1082286"/>
                <a:ext cx="555625" cy="3896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5_AN.93_1#7dcae1e77.blank?vop=1&amp;pid=a7d2b9934&amp;color=0,0,0&amp;vpa=25&amp;vtp=1&amp;bbb=1&amp;rh=30.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6308" y="1082286"/>
                <a:ext cx="555625" cy="389636"/>
              </a:xfrm>
              <a:prstGeom prst="rect">
                <a:avLst/>
              </a:prstGeom>
              <a:blipFill>
                <a:blip r:embed="rId4"/>
                <a:stretch>
                  <a:fillRect b="-158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S.94_1#7dcae1e77?vop=1&amp;pid=a7d2b9934&amp;color=0,0,0&amp;vtp=1&amp;bbb=1"/>
              <p:cNvSpPr/>
              <p:nvPr/>
            </p:nvSpPr>
            <p:spPr>
              <a:xfrm>
                <a:off x="832104" y="1619750"/>
                <a:ext cx="10533888" cy="24246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是首项为1的等差数列，设数列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025+5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5_AS.94_1#7dcae1e77?vop=1&amp;pid=a7d2b993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19750"/>
                <a:ext cx="10533888" cy="2424684"/>
              </a:xfrm>
              <a:prstGeom prst="rect">
                <a:avLst/>
              </a:prstGeom>
              <a:blipFill>
                <a:blip r:embed="rId5"/>
                <a:stretch>
                  <a:fillRect l="-1389" r="-1157" b="-35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95_1#c79b18b1f?vop=1&amp;pid=a7d2b9934&amp;color=0,0,0&amp;vtp=1&amp;bt=1&amp;bbb=1&amp;hb=1"/>
              <p:cNvSpPr/>
              <p:nvPr/>
            </p:nvSpPr>
            <p:spPr>
              <a:xfrm>
                <a:off x="832104" y="1080000"/>
                <a:ext cx="10533888" cy="741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中每相邻两项间都插入3项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，使其与原数列的数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构成新的等差数列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5_BD.95_1#c79b18b1f?vop=1&amp;pid=a7d2b993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41680"/>
              </a:xfrm>
              <a:prstGeom prst="rect">
                <a:avLst/>
              </a:prstGeom>
              <a:blipFill>
                <a:blip r:embed="rId3"/>
                <a:stretch>
                  <a:fillRect l="-1389" b="-188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96_1#48377f747?vop=1&amp;pid=c79b18b1f&amp;color=0,0,0&amp;vtp=1&amp;bbb=1&amp;hb=1"/>
              <p:cNvSpPr/>
              <p:nvPr/>
            </p:nvSpPr>
            <p:spPr>
              <a:xfrm>
                <a:off x="832104" y="1822633"/>
                <a:ext cx="10533888" cy="741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（1）将插入的第一组3项之和记为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，第二组3项之和记为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，构成数列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．判断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是否为等差数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?若是，求出通项公式；若不是，请说明理由.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96_1#48377f747?vop=1&amp;pid=c79b18b1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22633"/>
                <a:ext cx="10533888" cy="741680"/>
              </a:xfrm>
              <a:prstGeom prst="rect">
                <a:avLst/>
              </a:prstGeom>
              <a:blipFill>
                <a:blip r:embed="rId4"/>
                <a:stretch>
                  <a:fillRect l="-1389" r="-463" b="-18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97_1#48377f747?vop=1&amp;pid=c79b18b1f&amp;color=0,0,0&amp;vtp=1&amp;bbb=1&amp;hb=1"/>
              <p:cNvSpPr/>
              <p:nvPr/>
            </p:nvSpPr>
            <p:spPr>
              <a:xfrm>
                <a:off x="832104" y="2575933"/>
                <a:ext cx="10533888" cy="1554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=2+8(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−1)=8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之间插入的3项为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(8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−6)+(8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+18)−(24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−6)=24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是以18为首项，24为公差的等差数列，且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97_1#48377f747?vop=1&amp;pid=c79b18b1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75933"/>
                <a:ext cx="10533888" cy="1554480"/>
              </a:xfrm>
              <a:prstGeom prst="rect">
                <a:avLst/>
              </a:prstGeom>
              <a:blipFill>
                <a:blip r:embed="rId5"/>
                <a:stretch>
                  <a:fillRect l="-1389" r="-1215" b="-86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98_1#04972051b?vop=1&amp;pid=c79b18b1f&amp;color=0,0,0&amp;vtp=1&amp;bbb=1"/>
              <p:cNvSpPr/>
              <p:nvPr/>
            </p:nvSpPr>
            <p:spPr>
              <a:xfrm>
                <a:off x="832104" y="4167306"/>
                <a:ext cx="10533888" cy="35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（2）在（1）的条件下，用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98_1#04972051b?vop=1&amp;pid=c79b18b1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67306"/>
                <a:ext cx="10533888" cy="354330"/>
              </a:xfrm>
              <a:prstGeom prst="rect">
                <a:avLst/>
              </a:prstGeom>
              <a:blipFill>
                <a:blip r:embed="rId6"/>
                <a:stretch>
                  <a:fillRect l="-1389"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99_1#04972051b?vop=1&amp;pid=c79b18b1f&amp;color=0,0,0&amp;vtp=1&amp;bbb=1&amp;hb=1"/>
              <p:cNvSpPr/>
              <p:nvPr/>
            </p:nvSpPr>
            <p:spPr>
              <a:xfrm>
                <a:off x="832104" y="4530717"/>
                <a:ext cx="10533888" cy="10784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【解】由题意可知，数列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−1)2=2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AN.99_1#04972051b?vop=1&amp;pid=c79b18b1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530717"/>
                <a:ext cx="10533888" cy="1078421"/>
              </a:xfrm>
              <a:prstGeom prst="rect">
                <a:avLst/>
              </a:prstGeom>
              <a:blipFill>
                <a:blip r:embed="rId7"/>
                <a:stretch>
                  <a:fillRect l="-1389" r="-2488" b="-79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EX.100_1#c79b18b1f?vop=1&amp;pid=a7d2b9934&amp;color=0,0,0&amp;vtp=1&amp;bt=1&amp;bbb=1&amp;hb=1"/>
              <p:cNvSpPr/>
              <p:nvPr/>
            </p:nvSpPr>
            <p:spPr>
              <a:xfrm>
                <a:off x="832104" y="1080000"/>
                <a:ext cx="10533888" cy="163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根据题意可得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插入的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由等差数列的性质可得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结合等差数列的定义判断是否为等差数列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根据题意可知数列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公差为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的等差数列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再结合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5_EX.100_1#c79b18b1f?vop=1&amp;pid=a7d2b993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33855"/>
              </a:xfrm>
              <a:prstGeom prst="rect">
                <a:avLst/>
              </a:prstGeom>
              <a:blipFill>
                <a:blip r:embed="rId3"/>
                <a:stretch>
                  <a:fillRect l="-1389" b="-89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_1#43cacc090?vop=1&amp;pid=24a91be81&amp;color=0,0,0&amp;vtp=1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）下列数列中，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是等差数列的是(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2_1#43cacc090.bracket?vop=1&amp;pid=24a91be81&amp;color=0,0,0&amp;vpa=1&amp;vtp=1&amp;bbb=1"/>
          <p:cNvSpPr/>
          <p:nvPr/>
        </p:nvSpPr>
        <p:spPr>
          <a:xfrm>
            <a:off x="5204873" y="1504950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_2#43cacc090.choices?vop=1&amp;pid=24a91be81&amp;color=0,0,0&amp;vtp=1&amp;bbb=1"/>
              <p:cNvSpPr/>
              <p:nvPr/>
            </p:nvSpPr>
            <p:spPr>
              <a:xfrm>
                <a:off x="832104" y="1917763"/>
                <a:ext cx="10533888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379472" algn="l"/>
                    <a:tab pos="5393944" algn="l"/>
                    <a:tab pos="80147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1，4，7，10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10，8，6，4，2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_2#43cacc090.choices?vop=1&amp;pid=24a91be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6131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EX.3_1#43cacc090?vop=1&amp;pid=24a91be81&amp;color=0,0,0&amp;vtp=1&amp;bbb=1"/>
          <p:cNvSpPr/>
          <p:nvPr/>
        </p:nvSpPr>
        <p:spPr>
          <a:xfrm>
            <a:off x="832104" y="2287651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判断数列是否为等差数列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可通过通法攻略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中的定义法来判断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4_1#43cacc090?vop=1&amp;pid=24a91be81&amp;color=0,0,0&amp;vtp=1&amp;bbb=1"/>
              <p:cNvSpPr/>
              <p:nvPr/>
            </p:nvSpPr>
            <p:spPr>
              <a:xfrm>
                <a:off x="832104" y="2699131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【解析】根据等差数列的定义可得,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4−1=7−4=10−7=3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（常数），所以是等差数列；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中，满足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（常数），所以是等差数列；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，不满足等差数列的定义，所以不是等差数列；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8−10=6−8=4−6=2−4=−2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（常数），所以是等差数列.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ABD.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C_6_AS.4_1#43cacc090?vop=1&amp;pid=24a91be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99131"/>
                <a:ext cx="10533888" cy="2449830"/>
              </a:xfrm>
              <a:prstGeom prst="rect">
                <a:avLst/>
              </a:prstGeom>
              <a:blipFill>
                <a:blip r:embed="rId4"/>
                <a:stretch>
                  <a:fillRect l="-1389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5_1#fe19a7862?vop=1&amp;pid=24a91be81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下列数列的通项公式中，能得到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5_1#fe19a7862?vop=1&amp;pid=24a91be8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_1#fe19a7862.bracket?vop=1&amp;pid=24a91be81&amp;color=0,0,0&amp;vpa=2&amp;vtp=1"/>
          <p:cNvSpPr/>
          <p:nvPr/>
        </p:nvSpPr>
        <p:spPr>
          <a:xfrm>
            <a:off x="7574629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5_2#fe19a7862.choices?vop=1&amp;pid=24a91be81&amp;color=0,0,0&amp;vtp=1&amp;bbb=1"/>
              <p:cNvSpPr/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17597" algn="l"/>
                    <a:tab pos="5222494" algn="l"/>
                    <a:tab pos="78273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lo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5_2#fe19a7862.choices?vop=1&amp;pid=24a91be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EX.7_1#fe19a7862?vop=1&amp;pid=24a91be81&amp;color=0,0,0&amp;vtp=1&amp;bbb=1"/>
              <p:cNvSpPr/>
              <p:nvPr/>
            </p:nvSpPr>
            <p:spPr>
              <a:xfrm>
                <a:off x="832104" y="232035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中的通项公式法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观察哪个选项符合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为常数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的形式即可判断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EX.7_1#fe19a7862?vop=1&amp;pid=24a91be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0353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t="-3390" r="-463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8_1#fe19a7862?vop=1&amp;pid=24a91be81&amp;color=0,0,0&amp;vtp=1&amp;bbb=1"/>
              <p:cNvSpPr/>
              <p:nvPr/>
            </p:nvSpPr>
            <p:spPr>
              <a:xfrm>
                <a:off x="832104" y="2735643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【解析】根据等差数列的通项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可知，只有B选项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符合，故选B.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C_6_AS.8_1#fe19a7862?vop=1&amp;pid=24a91be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35643"/>
                <a:ext cx="10533888" cy="363855"/>
              </a:xfrm>
              <a:prstGeom prst="rect">
                <a:avLst/>
              </a:prstGeom>
              <a:blipFill>
                <a:blip r:embed="rId6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9_1#3cbeaeb6f?vop=1&amp;pid=24a91be81&amp;color=0,0,0&amp;vtp=1&amp;bt=1&amp;bbb=1"/>
              <p:cNvSpPr/>
              <p:nvPr/>
            </p:nvSpPr>
            <p:spPr>
              <a:xfrm>
                <a:off x="832104" y="1508760"/>
                <a:ext cx="10533888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”是“数列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为等差数列”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6_BD.9_1#3cbeaeb6f?vop=1&amp;pid=24a91be8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653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0_1#3cbeaeb6f.bracket?vop=1&amp;pid=24a91be81&amp;color=0,0,0&amp;vpa=3&amp;vtp=1"/>
          <p:cNvSpPr/>
          <p:nvPr/>
        </p:nvSpPr>
        <p:spPr>
          <a:xfrm>
            <a:off x="7418546" y="1735899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" name="QC_6_BD.9_2#3cbeaeb6f.choices?vop=1&amp;pid=24a91be81&amp;color=0,0,0&amp;vtp=1&amp;bbb=1"/>
          <p:cNvSpPr/>
          <p:nvPr/>
        </p:nvSpPr>
        <p:spPr>
          <a:xfrm>
            <a:off x="832104" y="2036889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充分不必要条件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必要不充分条件</a:t>
            </a:r>
            <a:endParaRPr lang="en-US" altLang="zh-CN" sz="1800" dirty="0">
              <a:solidFill>
                <a:srgbClr val="000000"/>
              </a:solidFill>
            </a:endParaRPr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既不充分也不必要条件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1_1#3cbeaeb6f?vop=1&amp;pid=24a91be81&amp;color=0,0,0&amp;vtp=1&amp;bbb=1&amp;hb=1"/>
              <p:cNvSpPr/>
              <p:nvPr/>
            </p:nvSpPr>
            <p:spPr>
              <a:xfrm>
                <a:off x="832104" y="2818574"/>
                <a:ext cx="10533888" cy="1954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为等差数列且为常数列时，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不成立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；若数列中只有有限项满足后一项减去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前一项等于同一个常数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，则不能判断数列是等差数列，例如当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”成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不是等差数列.所以“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”是“数列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为等差数列”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的既不充分也不必要条件.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6_AS.11_1#3cbeaeb6f?vop=1&amp;pid=24a91be8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18574"/>
                <a:ext cx="10533888" cy="1954530"/>
              </a:xfrm>
              <a:prstGeom prst="rect">
                <a:avLst/>
              </a:prstGeom>
              <a:blipFill>
                <a:blip r:embed="rId4"/>
                <a:stretch>
                  <a:fillRect l="-1389" r="-1215" b="-71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2_1#d1339d0bd?vop=1&amp;pid=7178fa220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12_1#d1339d0bd?vop=1&amp;pid=7178fa22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3_1#d1339d0bd.bracket?vop=1&amp;pid=7178fa220&amp;color=0,0,0&amp;vpa=4&amp;vtp=1"/>
          <p:cNvSpPr/>
          <p:nvPr/>
        </p:nvSpPr>
        <p:spPr>
          <a:xfrm>
            <a:off x="6968014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12_2#d1339d0bd.choices?vop=1&amp;pid=7178fa220&amp;color=0,0,0&amp;vtp=1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4_1#d1339d0bd?vop=1&amp;pid=7178fa220&amp;color=0,0,0&amp;vtp=1&amp;bbb=1&amp;hb=1"/>
              <p:cNvSpPr/>
              <p:nvPr/>
            </p:nvSpPr>
            <p:spPr>
              <a:xfrm>
                <a:off x="832104" y="2240280"/>
                <a:ext cx="10533888" cy="1027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+8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=15,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=−9,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=−9+3(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6_AS.14_1#d1339d0bd?vop=1&amp;pid=7178fa22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40280"/>
                <a:ext cx="10533888" cy="1027430"/>
              </a:xfrm>
              <a:prstGeom prst="rect">
                <a:avLst/>
              </a:prstGeom>
              <a:blipFill>
                <a:blip r:embed="rId4"/>
                <a:stretch>
                  <a:fillRect l="-1389" b="-136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EX.15_1#d1339d0bd?vop=1&amp;pid=7178fa220&amp;color=0,0,0&amp;vtp=1&amp;bt=1&amp;bbb=1"/>
              <p:cNvSpPr/>
              <p:nvPr/>
            </p:nvSpPr>
            <p:spPr>
              <a:xfrm>
                <a:off x="832104" y="1508760"/>
                <a:ext cx="10533888" cy="795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15−3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=3+3=6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，故选C．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EX.15_1#d1339d0bd?vop=1&amp;pid=7178fa22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95655"/>
              </a:xfrm>
              <a:prstGeom prst="rect">
                <a:avLst/>
              </a:prstGeom>
              <a:blipFill>
                <a:blip r:embed="rId3"/>
                <a:stretch>
                  <a:fillRect l="-1389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6_1#526004d66?vop=1&amp;pid=7178fa220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若一数列为1，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是这个数列的(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16_1#526004d66?vop=1&amp;pid=7178fa22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_1#526004d66.bracket?vop=1&amp;pid=7178fa220&amp;color=0,0,0&amp;vpa=5&amp;vtp=1"/>
          <p:cNvSpPr/>
          <p:nvPr/>
        </p:nvSpPr>
        <p:spPr>
          <a:xfrm>
            <a:off x="6861842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16_2#526004d66.choices?vop=1&amp;pid=7178fa220&amp;color=0,0,0&amp;vtp=1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第15项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8_1#526004d66?vop=1&amp;pid=7178fa220&amp;color=0,0,0&amp;vtp=1&amp;bbb=1"/>
              <p:cNvSpPr/>
              <p:nvPr/>
            </p:nvSpPr>
            <p:spPr>
              <a:xfrm>
                <a:off x="832104" y="224028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，则数列中各项的指数分别是0，7，14，21，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指数部分构成首项为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0，公差为7的等差数列,设其为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对应指数的通项公式为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−7=98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是题设数列的第15项.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AS.18_1#526004d66?vop=1&amp;pid=7178fa22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40280"/>
                <a:ext cx="10533888" cy="1611630"/>
              </a:xfrm>
              <a:prstGeom prst="rect">
                <a:avLst/>
              </a:prstGeom>
              <a:blipFill>
                <a:blip r:embed="rId4"/>
                <a:stretch>
                  <a:fillRect l="-1389" r="-694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1087</Words>
  <Application>Microsoft Office PowerPoint</Application>
  <PresentationFormat>宽屏</PresentationFormat>
  <Paragraphs>291</Paragraphs>
  <Slides>37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8" baseType="lpstr">
      <vt:lpstr>Arial (正文)</vt:lpstr>
      <vt:lpstr>DengXian</vt:lpstr>
      <vt:lpstr>DengXian</vt:lpstr>
      <vt:lpstr>SimHei</vt:lpstr>
      <vt:lpstr>楷体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SKUser</cp:lastModifiedBy>
  <cp:revision>3</cp:revision>
  <dcterms:created xsi:type="dcterms:W3CDTF">2025-10-22T07:33:16Z</dcterms:created>
  <dcterms:modified xsi:type="dcterms:W3CDTF">2025-10-22T08:14:54Z</dcterms:modified>
  <cp:category/>
  <cp:contentStatus/>
</cp:coreProperties>
</file>